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226469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Introduction to Bash Scripting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226123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Welcome to the world of Bash scripting! In this guide, we will learn the basics of Bash scripting and explore various concepts like variables, conditional statements, loops, functions, command-line arguments, file operations, and searching in files using grep. So, let's dive in and start our journey to becoming Bash script ninjas!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05EF1">
              <a:alpha val="75000"/>
            </a:srgbClr>
          </a:solidFill>
          <a:ln w="9882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19957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944541" y="2450544"/>
            <a:ext cx="4480560" cy="498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29"/>
              </a:lnSpc>
              <a:buNone/>
            </a:pPr>
            <a:r>
              <a:rPr lang="en-US" sz="3143" b="1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Getting Started with Bash</a:t>
            </a:r>
            <a:endParaRPr lang="en-US" sz="3143" dirty="0"/>
          </a:p>
        </p:txBody>
      </p:sp>
      <p:sp>
        <p:nvSpPr>
          <p:cNvPr id="6" name="Shape 2"/>
          <p:cNvSpPr/>
          <p:nvPr/>
        </p:nvSpPr>
        <p:spPr>
          <a:xfrm>
            <a:off x="4168021" y="3188970"/>
            <a:ext cx="31909" cy="4585811"/>
          </a:xfrm>
          <a:prstGeom prst="rect">
            <a:avLst/>
          </a:prstGeom>
          <a:solidFill>
            <a:srgbClr val="F99FA1"/>
          </a:solidFill>
          <a:ln/>
        </p:spPr>
      </p:sp>
      <p:sp>
        <p:nvSpPr>
          <p:cNvPr id="7" name="Shape 3"/>
          <p:cNvSpPr/>
          <p:nvPr/>
        </p:nvSpPr>
        <p:spPr>
          <a:xfrm>
            <a:off x="4363581" y="3477220"/>
            <a:ext cx="558760" cy="31909"/>
          </a:xfrm>
          <a:prstGeom prst="rect">
            <a:avLst/>
          </a:prstGeom>
          <a:solidFill>
            <a:srgbClr val="F99FA1"/>
          </a:solidFill>
          <a:ln/>
        </p:spPr>
      </p:sp>
      <p:sp>
        <p:nvSpPr>
          <p:cNvPr id="8" name="Shape 4"/>
          <p:cNvSpPr/>
          <p:nvPr/>
        </p:nvSpPr>
        <p:spPr>
          <a:xfrm>
            <a:off x="4004370" y="3313628"/>
            <a:ext cx="359212" cy="359212"/>
          </a:xfrm>
          <a:prstGeom prst="roundRect">
            <a:avLst>
              <a:gd name="adj" fmla="val 20002"/>
            </a:avLst>
          </a:prstGeom>
          <a:solidFill>
            <a:srgbClr val="FCCFD0"/>
          </a:solidFill>
          <a:ln w="9882">
            <a:solidFill>
              <a:srgbClr val="F99FA1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142006" y="3343513"/>
            <a:ext cx="83820" cy="299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7"/>
              </a:lnSpc>
              <a:buNone/>
            </a:pPr>
            <a:r>
              <a:rPr lang="en-US" sz="1886" b="1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1886" dirty="0"/>
          </a:p>
        </p:txBody>
      </p:sp>
      <p:sp>
        <p:nvSpPr>
          <p:cNvPr id="10" name="Text 6"/>
          <p:cNvSpPr/>
          <p:nvPr/>
        </p:nvSpPr>
        <p:spPr>
          <a:xfrm>
            <a:off x="5062061" y="3348633"/>
            <a:ext cx="1596628" cy="2494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4"/>
              </a:lnSpc>
              <a:buNone/>
            </a:pPr>
            <a:r>
              <a:rPr lang="en-US" sz="1571" b="1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Hello World Script</a:t>
            </a:r>
            <a:endParaRPr lang="en-US" sz="1571" dirty="0"/>
          </a:p>
        </p:txBody>
      </p:sp>
      <p:sp>
        <p:nvSpPr>
          <p:cNvPr id="11" name="Text 7"/>
          <p:cNvSpPr/>
          <p:nvPr/>
        </p:nvSpPr>
        <p:spPr>
          <a:xfrm>
            <a:off x="5062061" y="3757732"/>
            <a:ext cx="5623798" cy="7661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very first step is to write a simple "Hello, World!" script. Create a file, for example, 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highlight>
                  <a:srgbClr val="FEE7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hello.sh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make it executable using 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highlight>
                  <a:srgbClr val="FEE7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chmod +x hello.sh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and run it using 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highlight>
                  <a:srgbClr val="FEE7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./hello.sh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257" dirty="0"/>
          </a:p>
        </p:txBody>
      </p:sp>
      <p:sp>
        <p:nvSpPr>
          <p:cNvPr id="12" name="Shape 8"/>
          <p:cNvSpPr/>
          <p:nvPr/>
        </p:nvSpPr>
        <p:spPr>
          <a:xfrm>
            <a:off x="4363581" y="5131475"/>
            <a:ext cx="558760" cy="31909"/>
          </a:xfrm>
          <a:prstGeom prst="rect">
            <a:avLst/>
          </a:prstGeom>
          <a:solidFill>
            <a:srgbClr val="F99FA1"/>
          </a:solidFill>
          <a:ln/>
        </p:spPr>
      </p:sp>
      <p:sp>
        <p:nvSpPr>
          <p:cNvPr id="13" name="Shape 9"/>
          <p:cNvSpPr/>
          <p:nvPr/>
        </p:nvSpPr>
        <p:spPr>
          <a:xfrm>
            <a:off x="4004370" y="4967883"/>
            <a:ext cx="359212" cy="359212"/>
          </a:xfrm>
          <a:prstGeom prst="roundRect">
            <a:avLst>
              <a:gd name="adj" fmla="val 20002"/>
            </a:avLst>
          </a:prstGeom>
          <a:solidFill>
            <a:srgbClr val="FCCFD0"/>
          </a:solidFill>
          <a:ln w="9882">
            <a:solidFill>
              <a:srgbClr val="F99FA1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119146" y="4997768"/>
            <a:ext cx="129540" cy="299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7"/>
              </a:lnSpc>
              <a:buNone/>
            </a:pPr>
            <a:r>
              <a:rPr lang="en-US" sz="1886" b="1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1886" dirty="0"/>
          </a:p>
        </p:txBody>
      </p:sp>
      <p:sp>
        <p:nvSpPr>
          <p:cNvPr id="15" name="Text 11"/>
          <p:cNvSpPr/>
          <p:nvPr/>
        </p:nvSpPr>
        <p:spPr>
          <a:xfrm>
            <a:off x="5062061" y="5002887"/>
            <a:ext cx="2133600" cy="2494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4"/>
              </a:lnSpc>
              <a:buNone/>
            </a:pPr>
            <a:r>
              <a:rPr lang="en-US" sz="1571" b="1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Variables and User Input</a:t>
            </a:r>
            <a:endParaRPr lang="en-US" sz="1571" dirty="0"/>
          </a:p>
        </p:txBody>
      </p:sp>
      <p:sp>
        <p:nvSpPr>
          <p:cNvPr id="16" name="Text 12"/>
          <p:cNvSpPr/>
          <p:nvPr/>
        </p:nvSpPr>
        <p:spPr>
          <a:xfrm>
            <a:off x="5062061" y="5411986"/>
            <a:ext cx="5623798" cy="5107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Learn how to use variables to store values and interact with users by taking their input. Use the 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highlight>
                  <a:srgbClr val="FEE7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read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command to get user input and store it in a variable.</a:t>
            </a:r>
            <a:endParaRPr lang="en-US" sz="1257" dirty="0"/>
          </a:p>
        </p:txBody>
      </p:sp>
      <p:sp>
        <p:nvSpPr>
          <p:cNvPr id="17" name="Shape 13"/>
          <p:cNvSpPr/>
          <p:nvPr/>
        </p:nvSpPr>
        <p:spPr>
          <a:xfrm>
            <a:off x="4363581" y="6568440"/>
            <a:ext cx="558760" cy="31909"/>
          </a:xfrm>
          <a:prstGeom prst="rect">
            <a:avLst/>
          </a:prstGeom>
          <a:solidFill>
            <a:srgbClr val="F99FA1"/>
          </a:solidFill>
          <a:ln/>
        </p:spPr>
      </p:sp>
      <p:sp>
        <p:nvSpPr>
          <p:cNvPr id="18" name="Shape 14"/>
          <p:cNvSpPr/>
          <p:nvPr/>
        </p:nvSpPr>
        <p:spPr>
          <a:xfrm>
            <a:off x="4004370" y="6404848"/>
            <a:ext cx="359212" cy="359212"/>
          </a:xfrm>
          <a:prstGeom prst="roundRect">
            <a:avLst>
              <a:gd name="adj" fmla="val 20002"/>
            </a:avLst>
          </a:prstGeom>
          <a:solidFill>
            <a:srgbClr val="FCCFD0"/>
          </a:solidFill>
          <a:ln w="9882">
            <a:solidFill>
              <a:srgbClr val="F99FA1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119146" y="6434733"/>
            <a:ext cx="129540" cy="299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57"/>
              </a:lnSpc>
              <a:buNone/>
            </a:pPr>
            <a:r>
              <a:rPr lang="en-US" sz="1886" b="1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1886" dirty="0"/>
          </a:p>
        </p:txBody>
      </p:sp>
      <p:sp>
        <p:nvSpPr>
          <p:cNvPr id="20" name="Text 16"/>
          <p:cNvSpPr/>
          <p:nvPr/>
        </p:nvSpPr>
        <p:spPr>
          <a:xfrm>
            <a:off x="5062061" y="6439852"/>
            <a:ext cx="2087880" cy="2494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64"/>
              </a:lnSpc>
              <a:buNone/>
            </a:pPr>
            <a:r>
              <a:rPr lang="en-US" sz="1571" b="1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Conditional Statements</a:t>
            </a:r>
            <a:endParaRPr lang="en-US" sz="1571" dirty="0"/>
          </a:p>
        </p:txBody>
      </p:sp>
      <p:sp>
        <p:nvSpPr>
          <p:cNvPr id="21" name="Text 17"/>
          <p:cNvSpPr/>
          <p:nvPr/>
        </p:nvSpPr>
        <p:spPr>
          <a:xfrm>
            <a:off x="5062061" y="6848951"/>
            <a:ext cx="5623798" cy="7661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Understand how to write conditional statements using if-else blocks to perform actions based on certain conditions. Get familiar with operators like 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highlight>
                  <a:srgbClr val="FEE7E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-ge</a:t>
            </a:r>
            <a:pPr algn="l" indent="0" marL="0">
              <a:lnSpc>
                <a:spcPts val="2012"/>
              </a:lnSpc>
              <a:buNone/>
            </a:pPr>
            <a:r>
              <a:rPr lang="en-US" sz="1257" dirty="0">
                <a:solidFill>
                  <a:srgbClr val="000000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for greater than or equal to.</a:t>
            </a:r>
            <a:endParaRPr lang="en-US" sz="1257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624376" y="2174438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Looping in Bash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624376" y="342423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For Loop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2624376" y="4062889"/>
            <a:ext cx="4419838" cy="1436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Learn how to use a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loop to iterate over a sequence of values. Iterate a specific number of times or over a range of values using brace expansion.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593806" y="342423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While Loop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7593806" y="4062889"/>
            <a:ext cx="4419838" cy="1792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Explore using a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loop to repeatedly execute a block of code as long as a certain condition is met. Continuously perform actions until a specific condition becomes false.</a:t>
            </a: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13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2655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488769" y="2767608"/>
            <a:ext cx="3624977" cy="5663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460"/>
              </a:lnSpc>
              <a:buNone/>
            </a:pPr>
            <a:r>
              <a:rPr lang="en-US" sz="3568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Functions in Bash</a:t>
            </a:r>
            <a:endParaRPr lang="en-US" sz="3568" dirty="0"/>
          </a:p>
        </p:txBody>
      </p:sp>
      <p:sp>
        <p:nvSpPr>
          <p:cNvPr id="6" name="Shape 2"/>
          <p:cNvSpPr/>
          <p:nvPr/>
        </p:nvSpPr>
        <p:spPr>
          <a:xfrm>
            <a:off x="3488769" y="3747373"/>
            <a:ext cx="407789" cy="407789"/>
          </a:xfrm>
          <a:prstGeom prst="roundRect">
            <a:avLst>
              <a:gd name="adj" fmla="val 20001"/>
            </a:avLst>
          </a:prstGeom>
          <a:solidFill>
            <a:srgbClr val="790709"/>
          </a:solidFill>
          <a:ln w="11311">
            <a:solidFill>
              <a:srgbClr val="91080B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3643074" y="3781425"/>
            <a:ext cx="99060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6"/>
              </a:lnSpc>
              <a:buNone/>
            </a:pPr>
            <a:r>
              <a:rPr lang="en-US" sz="2141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141" dirty="0"/>
          </a:p>
        </p:txBody>
      </p:sp>
      <p:sp>
        <p:nvSpPr>
          <p:cNvPr id="8" name="Text 4"/>
          <p:cNvSpPr/>
          <p:nvPr/>
        </p:nvSpPr>
        <p:spPr>
          <a:xfrm>
            <a:off x="4077772" y="3809643"/>
            <a:ext cx="1897380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30"/>
              </a:lnSpc>
              <a:buNone/>
            </a:pPr>
            <a:r>
              <a:rPr lang="en-US" sz="178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Creating Functions</a:t>
            </a:r>
            <a:endParaRPr lang="en-US" sz="1784" dirty="0"/>
          </a:p>
        </p:txBody>
      </p:sp>
      <p:sp>
        <p:nvSpPr>
          <p:cNvPr id="9" name="Text 5"/>
          <p:cNvSpPr/>
          <p:nvPr/>
        </p:nvSpPr>
        <p:spPr>
          <a:xfrm>
            <a:off x="4077772" y="4273987"/>
            <a:ext cx="7063740" cy="5874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83"/>
              </a:lnSpc>
              <a:buNone/>
            </a:pPr>
            <a:r>
              <a:rPr lang="en-US" sz="142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Discover how to create functions in Bash to reuse blocks of code. Use the </a:t>
            </a:r>
            <a:pPr indent="0" marL="0">
              <a:lnSpc>
                <a:spcPts val="2283"/>
              </a:lnSpc>
              <a:buNone/>
            </a:pPr>
            <a:r>
              <a:rPr lang="en-US" sz="1427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function_name()</a:t>
            </a:r>
            <a:pPr indent="0" marL="0">
              <a:lnSpc>
                <a:spcPts val="2283"/>
              </a:lnSpc>
              <a:buNone/>
            </a:pPr>
            <a:r>
              <a:rPr lang="en-US" sz="142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syntax and pass arguments to functions.</a:t>
            </a:r>
            <a:endParaRPr lang="en-US" sz="1427" dirty="0"/>
          </a:p>
        </p:txBody>
      </p:sp>
      <p:sp>
        <p:nvSpPr>
          <p:cNvPr id="10" name="Shape 6"/>
          <p:cNvSpPr/>
          <p:nvPr/>
        </p:nvSpPr>
        <p:spPr>
          <a:xfrm>
            <a:off x="3488769" y="5184219"/>
            <a:ext cx="407789" cy="407789"/>
          </a:xfrm>
          <a:prstGeom prst="roundRect">
            <a:avLst>
              <a:gd name="adj" fmla="val 20001"/>
            </a:avLst>
          </a:prstGeom>
          <a:solidFill>
            <a:srgbClr val="790709"/>
          </a:solidFill>
          <a:ln w="11311">
            <a:solidFill>
              <a:srgbClr val="91080B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3616404" y="5218271"/>
            <a:ext cx="152400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6"/>
              </a:lnSpc>
              <a:buNone/>
            </a:pPr>
            <a:r>
              <a:rPr lang="en-US" sz="2141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141" dirty="0"/>
          </a:p>
        </p:txBody>
      </p:sp>
      <p:sp>
        <p:nvSpPr>
          <p:cNvPr id="12" name="Text 8"/>
          <p:cNvSpPr/>
          <p:nvPr/>
        </p:nvSpPr>
        <p:spPr>
          <a:xfrm>
            <a:off x="4077772" y="5246489"/>
            <a:ext cx="1812488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30"/>
              </a:lnSpc>
              <a:buNone/>
            </a:pPr>
            <a:r>
              <a:rPr lang="en-US" sz="178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Calling Functions</a:t>
            </a:r>
            <a:endParaRPr lang="en-US" sz="1784" dirty="0"/>
          </a:p>
        </p:txBody>
      </p:sp>
      <p:sp>
        <p:nvSpPr>
          <p:cNvPr id="13" name="Text 9"/>
          <p:cNvSpPr/>
          <p:nvPr/>
        </p:nvSpPr>
        <p:spPr>
          <a:xfrm>
            <a:off x="4077772" y="5710833"/>
            <a:ext cx="7063740" cy="5798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83"/>
              </a:lnSpc>
              <a:buNone/>
            </a:pPr>
            <a:r>
              <a:rPr lang="en-US" sz="142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Learn how to call functions by simply using their name followed by parentheses. Pass arguments to functions to perform specific tasks.</a:t>
            </a:r>
            <a:endParaRPr lang="en-US" sz="1427" dirty="0"/>
          </a:p>
        </p:txBody>
      </p:sp>
      <p:sp>
        <p:nvSpPr>
          <p:cNvPr id="14" name="Shape 10"/>
          <p:cNvSpPr/>
          <p:nvPr/>
        </p:nvSpPr>
        <p:spPr>
          <a:xfrm>
            <a:off x="3488769" y="6613446"/>
            <a:ext cx="407789" cy="407789"/>
          </a:xfrm>
          <a:prstGeom prst="roundRect">
            <a:avLst>
              <a:gd name="adj" fmla="val 20001"/>
            </a:avLst>
          </a:prstGeom>
          <a:solidFill>
            <a:srgbClr val="790709"/>
          </a:solidFill>
          <a:ln w="11311">
            <a:solidFill>
              <a:srgbClr val="91080B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3620214" y="6647498"/>
            <a:ext cx="144780" cy="3396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6"/>
              </a:lnSpc>
              <a:buNone/>
            </a:pPr>
            <a:r>
              <a:rPr lang="en-US" sz="2141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141" dirty="0"/>
          </a:p>
        </p:txBody>
      </p:sp>
      <p:sp>
        <p:nvSpPr>
          <p:cNvPr id="16" name="Text 12"/>
          <p:cNvSpPr/>
          <p:nvPr/>
        </p:nvSpPr>
        <p:spPr>
          <a:xfrm>
            <a:off x="4077772" y="6675715"/>
            <a:ext cx="1812488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30"/>
              </a:lnSpc>
              <a:buNone/>
            </a:pPr>
            <a:r>
              <a:rPr lang="en-US" sz="178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Returning Values</a:t>
            </a:r>
            <a:endParaRPr lang="en-US" sz="1784" dirty="0"/>
          </a:p>
        </p:txBody>
      </p:sp>
      <p:sp>
        <p:nvSpPr>
          <p:cNvPr id="17" name="Text 13"/>
          <p:cNvSpPr/>
          <p:nvPr/>
        </p:nvSpPr>
        <p:spPr>
          <a:xfrm>
            <a:off x="4077772" y="7140059"/>
            <a:ext cx="7063740" cy="5874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83"/>
              </a:lnSpc>
              <a:buNone/>
            </a:pPr>
            <a:r>
              <a:rPr lang="en-US" sz="142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Understand how to return values from functions using the </a:t>
            </a:r>
            <a:pPr indent="0" marL="0">
              <a:lnSpc>
                <a:spcPts val="2283"/>
              </a:lnSpc>
              <a:buNone/>
            </a:pPr>
            <a:r>
              <a:rPr lang="en-US" sz="1427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return</a:t>
            </a:r>
            <a:pPr indent="0" marL="0">
              <a:lnSpc>
                <a:spcPts val="2283"/>
              </a:lnSpc>
              <a:buNone/>
            </a:pPr>
            <a:r>
              <a:rPr lang="en-US" sz="142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statement. Retrieve and utilize the returned values in the script.</a:t>
            </a:r>
            <a:endParaRPr lang="en-US" sz="1427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1309211"/>
            <a:ext cx="6568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Command-Line Arguments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2447925"/>
            <a:ext cx="9381649" cy="4472464"/>
          </a:xfrm>
          <a:prstGeom prst="roundRect">
            <a:avLst>
              <a:gd name="adj" fmla="val 2236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638187" y="2461736"/>
            <a:ext cx="9354026" cy="136314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860358" y="2691527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Script Name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7541181" y="2602587"/>
            <a:ext cx="4228862" cy="10814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Get insights into how to retrieve the name of the script being executed using the special variable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$0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638187" y="3824883"/>
            <a:ext cx="9354026" cy="136314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860358" y="4054673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First Argument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7541181" y="3965734"/>
            <a:ext cx="4228862" cy="10814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Discover a way to capture and utilize the first argument passed to the script using the special variable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$1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638187" y="5188029"/>
            <a:ext cx="9354026" cy="17185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860358" y="5417820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Second Argument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7541181" y="5328880"/>
            <a:ext cx="4228862" cy="1436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Explore how to access the second argument passed to the script and leverage it in your Bash script using the special variable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$2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1150382"/>
            <a:ext cx="55702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File Operations in Bash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376" y="2289096"/>
            <a:ext cx="2905006" cy="179534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24376" y="4362093"/>
            <a:ext cx="2905006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Checking File Existence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624376" y="5278636"/>
            <a:ext cx="2905006" cy="1792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Learn how to check whether a file exists in a directory using the 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-e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flag with the 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statement. Take appropriate actions based on the result.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638" y="2289096"/>
            <a:ext cx="2905006" cy="179534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862638" y="4362093"/>
            <a:ext cx="2827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Working with Text Files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862638" y="4931450"/>
            <a:ext cx="290500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Dive into various operations you can perform on text files, such as reading, writing, appending, searching, and replacing text, using different commands and redirections.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0899" y="2289096"/>
            <a:ext cx="2905125" cy="179546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00899" y="4362212"/>
            <a:ext cx="27355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Navigating Directories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00899" y="4931569"/>
            <a:ext cx="2905125" cy="2147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Gain insights into how to navigate and manipulate directories using commands like 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cd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ls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pwd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and more. Perform tasks related to file management.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2352199"/>
            <a:ext cx="67132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Searching in Files with grep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60199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Basic Search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624376" y="4240649"/>
            <a:ext cx="4419838" cy="1436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Discover how to use the versatile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grep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command to search for specific text patterns in files. Find lines matching a specific pattern or word.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806" y="360199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Advanced Search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7593806" y="4240649"/>
            <a:ext cx="4419838" cy="14368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Explore more advanced options of 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highlight>
                  <a:srgbClr val="48040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grep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to perform case-insensitive searches, search recursively in directories, specify output formats, and more.</a:t>
            </a:r>
            <a:endParaRPr lang="en-US" sz="1750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283464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973354"/>
            <a:ext cx="93816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Congratulations! You have learned the fundamentals of Bash scripting. Now, armed with this knowledge, you can automate tasks, create powerful scripts, and enhance your efficiency as a developer. Keep exploring and experimenting with Bash to unlock its full potential. Happy scripting!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2023-11-10T06:42:00Z</dcterms:created>
  <dcterms:modified xsi:type="dcterms:W3CDTF">2023-11-10T06:42:00Z</dcterms:modified>
</cp:coreProperties>
</file>